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85" r:id="rId7"/>
    <p:sldId id="262" r:id="rId8"/>
    <p:sldId id="263" r:id="rId9"/>
    <p:sldId id="288" r:id="rId10"/>
    <p:sldId id="264" r:id="rId11"/>
    <p:sldId id="291" r:id="rId12"/>
    <p:sldId id="292" r:id="rId13"/>
    <p:sldId id="295" r:id="rId14"/>
    <p:sldId id="296" r:id="rId15"/>
    <p:sldId id="272" r:id="rId16"/>
    <p:sldId id="298" r:id="rId17"/>
    <p:sldId id="299" r:id="rId18"/>
    <p:sldId id="293" r:id="rId19"/>
    <p:sldId id="294" r:id="rId20"/>
    <p:sldId id="297" r:id="rId21"/>
    <p:sldId id="283" r:id="rId22"/>
    <p:sldId id="300" r:id="rId23"/>
    <p:sldId id="302" r:id="rId24"/>
    <p:sldId id="286" r:id="rId25"/>
    <p:sldId id="303" r:id="rId26"/>
    <p:sldId id="301" r:id="rId27"/>
    <p:sldId id="304" r:id="rId28"/>
    <p:sldId id="289" r:id="rId29"/>
    <p:sldId id="265" r:id="rId30"/>
    <p:sldId id="290" r:id="rId31"/>
    <p:sldId id="267" r:id="rId32"/>
    <p:sldId id="282" r:id="rId33"/>
    <p:sldId id="268" r:id="rId34"/>
    <p:sldId id="270" r:id="rId35"/>
    <p:sldId id="271" r:id="rId36"/>
    <p:sldId id="274" r:id="rId37"/>
    <p:sldId id="280" r:id="rId38"/>
    <p:sldId id="281" r:id="rId39"/>
    <p:sldId id="287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AB9D8-BFA3-4E97-A2C7-4B0B9DED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93357-7B43-4F06-890D-9266BC2B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37D9B-DE2B-475E-A594-473C457A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E3BA8-FCC7-4B2D-8D96-6061B820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5A950-E76F-4C0C-B182-F0EA29D6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48251-6AEE-4A85-B017-8DC0DCF7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8B8F9-AA11-469B-BA2E-1858E863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4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E-42CE-49AE-9213-20508B9A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0238D-BA8B-4601-B174-DCAF5379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4E88A-C345-4FD2-92A3-090D39EC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urban runoff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(benthic zone) </a:t>
            </a:r>
          </a:p>
        </p:txBody>
      </p:sp>
    </p:spTree>
    <p:extLst>
      <p:ext uri="{BB962C8B-B14F-4D97-AF65-F5344CB8AC3E}">
        <p14:creationId xmlns:p14="http://schemas.microsoft.com/office/powerpoint/2010/main" val="1712869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934AF-5B1F-4AD4-A5C3-4F89478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1F8FE-E8A5-4222-A204-4446853C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4C8B-17AE-49D6-9B48-49612FA3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2EE2-E7F9-4DDF-A547-7DB3E301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2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101A3-813F-4376-B474-DE9B6A2C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ACAE1-BB3A-4847-92BA-2EB32F8B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B180-6318-48CA-A05A-C032EA2A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03"/>
            <a:ext cx="12192000" cy="60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Partial Correlation Coefficients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D098-B610-4431-983D-0D7F1621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3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114273" y="5156651"/>
            <a:ext cx="51364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application rate (kg/ha)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	= fraction of organic carbon on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60086" y="5156651"/>
            <a:ext cx="62176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 life (days)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	= wilting point in the horizon (cm3 cm-3)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2506-6CE4-46B8-BAA4-046D153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02" y="699372"/>
            <a:ext cx="4032701" cy="4032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E37DB-0E5F-4DC0-A869-348C71D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372"/>
            <a:ext cx="4032701" cy="403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B2471C-2AA1-43D8-9A04-DA03B65B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299" y="699372"/>
            <a:ext cx="4032701" cy="40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5033251"/>
            <a:ext cx="5815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974357" y="5033251"/>
            <a:ext cx="6217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	= fraction of organic carbon on sediment in benthic region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DOC1			= concentration of dissolved organic carbon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PLMAS		= concentration of biosolids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FAEC8-8E4F-437D-840A-69478A222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28" y="506396"/>
            <a:ext cx="4020845" cy="402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2AD715-91C8-4B1A-ACD3-71A8891C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53" y="506396"/>
            <a:ext cx="4020845" cy="4020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125F4C-BA8E-4FCA-A493-D26691F0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" y="506396"/>
            <a:ext cx="4020845" cy="40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0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95363"/>
            <a:ext cx="2947988" cy="46021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22E43-CC19-4BFF-9370-17ED9D07625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219041"/>
              </p:ext>
            </p:extLst>
          </p:nvPr>
        </p:nvGraphicFramePr>
        <p:xfrm>
          <a:off x="157597" y="502813"/>
          <a:ext cx="6785374" cy="5152169"/>
        </p:xfrm>
        <a:graphic>
          <a:graphicData uri="http://schemas.openxmlformats.org/drawingml/2006/table">
            <a:tbl>
              <a:tblPr/>
              <a:tblGrid>
                <a:gridCol w="821040">
                  <a:extLst>
                    <a:ext uri="{9D8B030D-6E8A-4147-A177-3AD203B41FA5}">
                      <a16:colId xmlns:a16="http://schemas.microsoft.com/office/drawing/2014/main" val="690886374"/>
                    </a:ext>
                  </a:extLst>
                </a:gridCol>
                <a:gridCol w="858789">
                  <a:extLst>
                    <a:ext uri="{9D8B030D-6E8A-4147-A177-3AD203B41FA5}">
                      <a16:colId xmlns:a16="http://schemas.microsoft.com/office/drawing/2014/main" val="1948390564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014522741"/>
                    </a:ext>
                  </a:extLst>
                </a:gridCol>
                <a:gridCol w="1613768">
                  <a:extLst>
                    <a:ext uri="{9D8B030D-6E8A-4147-A177-3AD203B41FA5}">
                      <a16:colId xmlns:a16="http://schemas.microsoft.com/office/drawing/2014/main" val="1420576671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602977106"/>
                    </a:ext>
                  </a:extLst>
                </a:gridCol>
                <a:gridCol w="670044">
                  <a:extLst>
                    <a:ext uri="{9D8B030D-6E8A-4147-A177-3AD203B41FA5}">
                      <a16:colId xmlns:a16="http://schemas.microsoft.com/office/drawing/2014/main" val="544638831"/>
                    </a:ext>
                  </a:extLst>
                </a:gridCol>
                <a:gridCol w="1123031">
                  <a:extLst>
                    <a:ext uri="{9D8B030D-6E8A-4147-A177-3AD203B41FA5}">
                      <a16:colId xmlns:a16="http://schemas.microsoft.com/office/drawing/2014/main" val="1707834201"/>
                    </a:ext>
                  </a:extLst>
                </a:gridCol>
              </a:tblGrid>
              <a:tr h="578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            (%)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296162"/>
                  </a:ext>
                </a:extLst>
              </a:tr>
              <a:tr h="26424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Folsom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27.61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73356 / 27.61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2656.86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69637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002161"/>
                  </a:ext>
                </a:extLst>
              </a:tr>
              <a:tr h="397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Rancho Cordova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114151 / 69.70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1637.75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23682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15202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375.67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1097102 / 375.67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2920.39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28153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88751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Sloughhouse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123.09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7044 /123.09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57.23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357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91351"/>
                  </a:ext>
                </a:extLst>
              </a:tr>
              <a:tr h="397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765.83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105175 / 765.83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137.33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0619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00030"/>
                  </a:ext>
                </a:extLst>
              </a:tr>
              <a:tr h="2768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9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19465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122095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8624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97" y="63326"/>
            <a:ext cx="3208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Folsom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197483" y="2442371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[8.39% * PUR(Sacramento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[0.18% * PUR(El Dorado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[0.04% * PUR(Placer County)]</a:t>
            </a:r>
            <a:endParaRPr lang="en-US" sz="16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5EBC3-78E2-446E-AE68-2BC91FC7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44"/>
              </p:ext>
            </p:extLst>
          </p:nvPr>
        </p:nvGraphicFramePr>
        <p:xfrm>
          <a:off x="7343383" y="513070"/>
          <a:ext cx="4343400" cy="16205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5308445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066013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28864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9459502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 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 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064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1450277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037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181465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856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57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B110BE7-947E-4A87-BC3D-713FB9F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321" y="4616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Waterbody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842C25-686F-4EEE-9200-4F4CDE1694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4178352"/>
              </p:ext>
            </p:extLst>
          </p:nvPr>
        </p:nvGraphicFramePr>
        <p:xfrm>
          <a:off x="161541" y="572571"/>
          <a:ext cx="6848475" cy="3690620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5317894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3855664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309233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56071985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433344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8186446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58947063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                   (%)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351779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Lincoln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73015 / 211.75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344.82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05029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37.78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117209 / 37.78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3102.41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13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 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350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45.54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83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131.96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2570 /131.96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53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621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46.89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646280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987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2FC8BD-CC44-4385-8EEA-5C217D426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45577"/>
              </p:ext>
            </p:extLst>
          </p:nvPr>
        </p:nvGraphicFramePr>
        <p:xfrm>
          <a:off x="7495049" y="575880"/>
          <a:ext cx="4343400" cy="132588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692818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5198450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6184473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44908817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65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86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95067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28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1" y="112216"/>
            <a:ext cx="2474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PGC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495049" y="2166212"/>
            <a:ext cx="3981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[17.87% * PUR(Placer County)] + [0.03% * PUR(Sutter County)]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AF4C-B199-4B47-BC00-0637B59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08" y="40944"/>
            <a:ext cx="8862819" cy="67761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 Rate Process</a:t>
                </a:r>
              </a:p>
              <a:p>
                <a:pPr marL="0" indent="0">
                  <a:buNone/>
                </a:pPr>
                <a:endParaRPr lang="en-US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PUR Urban Pesticide Use, 2009 – 2014, counties of interest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Sum monthly applications (kg)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Incorporated homeowner use (add 25% of reported urban use)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Luo, 2015 method</a:t>
                </a:r>
              </a:p>
              <a:p>
                <a:pPr marL="0" indent="0">
                  <a:buNone/>
                </a:pPr>
                <a:endParaRPr lang="en-US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fraction of County in Watershed</a:t>
                </a:r>
              </a:p>
              <a:p>
                <a:pPr marL="502920" lvl="1" indent="0">
                  <a:buNone/>
                </a:pPr>
                <a:endParaRPr lang="en-US" sz="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𝑑𝑒𝑛𝑠𝑖𝑡𝑦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×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𝑎𝑟𝑒𝑎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𝑤𝑎𝑡𝑒𝑟𝑠h𝑒𝑑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𝑖𝑛𝑡𝑒𝑟𝑠𝑒𝑐𝑡𝑖𝑛𝑔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Urban Pesticide use in Watershed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8.39%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𝑆𝑎𝑐𝑟𝑎𝑚𝑒𝑛𝑡𝑜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0.18%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𝐷𝑜𝑟𝑎𝑑𝑜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04%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𝑃𝑙𝑎𝑐𝑒𝑟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 application by area of urban land cover in watershed (kg/ha)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daily app. rates (2009 – 2014) : divide monthly application rate by number of days in month, and compute a 30-day moving average</a:t>
                </a:r>
              </a:p>
              <a:p>
                <a:pPr marL="0" indent="0">
                  <a:buNone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  <a:blipFill>
                <a:blip r:embed="rId2"/>
                <a:stretch>
                  <a:fillRect l="-909" t="-925" b="-8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1DBB95-283C-4F50-9D89-8B3451E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6" y="803798"/>
            <a:ext cx="6870034" cy="52462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92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Precipitation, Evapotranspiration, Temperature, Wind Speed, Solar Radiation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(previous slide)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180880" y="108642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(water column) </a:t>
            </a:r>
          </a:p>
        </p:txBody>
      </p:sp>
    </p:spTree>
    <p:extLst>
      <p:ext uri="{BB962C8B-B14F-4D97-AF65-F5344CB8AC3E}">
        <p14:creationId xmlns:p14="http://schemas.microsoft.com/office/powerpoint/2010/main" val="16178226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1015</Words>
  <Application>Microsoft Office PowerPoint</Application>
  <PresentationFormat>Widescreen</PresentationFormat>
  <Paragraphs>365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Cambria Math</vt:lpstr>
      <vt:lpstr>Corbel</vt:lpstr>
      <vt:lpstr>Courier New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PWC</vt:lpstr>
      <vt:lpstr>Site Overview</vt:lpstr>
      <vt:lpstr>PowerPoint Presentation</vt:lpstr>
      <vt:lpstr>Deterministic Model setup</vt:lpstr>
      <vt:lpstr>PowerPoint Presentation</vt:lpstr>
      <vt:lpstr>Percentile Plots   (water column)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Percentile Plots   (benthic zone) 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Partial Correlation Coefficients</vt:lpstr>
      <vt:lpstr>Results </vt:lpstr>
      <vt:lpstr>Results 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 Computation</vt:lpstr>
      <vt:lpstr>Application Rates Computation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and  Model Evaluation of  Bifenthrin Surface Water Concentrations  from California Urban Runoff </dc:title>
  <dc:creator>Chelsvig, Emma</dc:creator>
  <cp:lastModifiedBy>Chelsvig, Emma</cp:lastModifiedBy>
  <cp:revision>29</cp:revision>
  <dcterms:created xsi:type="dcterms:W3CDTF">2020-03-06T15:45:16Z</dcterms:created>
  <dcterms:modified xsi:type="dcterms:W3CDTF">2020-07-01T16:31:14Z</dcterms:modified>
</cp:coreProperties>
</file>